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7" r:id="rId16"/>
    <p:sldId id="270" r:id="rId17"/>
    <p:sldId id="278" r:id="rId18"/>
    <p:sldId id="271" r:id="rId19"/>
    <p:sldId id="273" r:id="rId20"/>
    <p:sldId id="274" r:id="rId21"/>
    <p:sldId id="275" r:id="rId22"/>
    <p:sldId id="279" r:id="rId23"/>
    <p:sldId id="280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88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5/20/17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dlredadler.or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Mary.jamin.maguire@adlercenter.net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Working With </a:t>
            </a:r>
            <a:br>
              <a:rPr lang="en-US" dirty="0" smtClean="0"/>
            </a:br>
            <a:r>
              <a:rPr lang="en-US" dirty="0" smtClean="0"/>
              <a:t>Challenging Families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Mary Jamin Maguire, MA, LP, LICSW</a:t>
            </a:r>
          </a:p>
          <a:p>
            <a:r>
              <a:rPr lang="en-US" dirty="0" smtClean="0"/>
              <a:t>Adler Center for Family &amp; Community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-1853687" y="617799"/>
            <a:ext cx="30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818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Four Agreements”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Take Anything Personally</a:t>
            </a:r>
          </a:p>
          <a:p>
            <a:pPr marL="282575" lvl="1" indent="0">
              <a:buNone/>
            </a:pPr>
            <a:r>
              <a:rPr lang="en-US" dirty="0" smtClean="0"/>
              <a:t>	It’s not about you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Maintain a professional attitude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Listening is not agreeing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Remember – Conflict is not, necessarily, a bad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593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Make Assumptions</a:t>
            </a:r>
          </a:p>
          <a:p>
            <a:pPr marL="577850" lvl="2" indent="0">
              <a:buNone/>
            </a:pPr>
            <a:r>
              <a:rPr lang="en-US" dirty="0" smtClean="0"/>
              <a:t>	Watch out for labels (“</a:t>
            </a:r>
            <a:r>
              <a:rPr lang="en-US" dirty="0"/>
              <a:t>l</a:t>
            </a:r>
            <a:r>
              <a:rPr lang="en-US" dirty="0" smtClean="0"/>
              <a:t>abels disable”)</a:t>
            </a:r>
          </a:p>
          <a:p>
            <a:pPr marL="577850" lvl="2" indent="0">
              <a:buNone/>
            </a:pPr>
            <a:r>
              <a:rPr lang="en-US" dirty="0"/>
              <a:t>	</a:t>
            </a:r>
            <a:r>
              <a:rPr lang="en-US" dirty="0" smtClean="0"/>
              <a:t>Don’t be judgmental </a:t>
            </a:r>
          </a:p>
          <a:p>
            <a:pPr marL="577850" lvl="2" indent="0">
              <a:buNone/>
            </a:pPr>
            <a:r>
              <a:rPr lang="en-US" dirty="0"/>
              <a:t>	R</a:t>
            </a:r>
            <a:r>
              <a:rPr lang="en-US" dirty="0" smtClean="0"/>
              <a:t>emember – We’re all doing the best we can, at the time, 	with what we’ve got…</a:t>
            </a:r>
          </a:p>
          <a:p>
            <a:pPr marL="577850" lvl="2" indent="0">
              <a:buNone/>
            </a:pPr>
            <a:r>
              <a:rPr lang="en-US" dirty="0"/>
              <a:t>	</a:t>
            </a:r>
            <a:r>
              <a:rPr lang="en-US" dirty="0" smtClean="0"/>
              <a:t>Ask open-ended questions</a:t>
            </a:r>
          </a:p>
          <a:p>
            <a:pPr marL="577850" lvl="2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0088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Do Your Best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Be at your best – take care of yourself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Get adequate supervision &amp; training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Collaborate with other professionals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Be flexible &amp; creative</a:t>
            </a:r>
          </a:p>
          <a:p>
            <a:pPr marL="282575" lvl="1" indent="0">
              <a:buNone/>
            </a:pPr>
            <a:endParaRPr lang="en-US" dirty="0" smtClean="0"/>
          </a:p>
          <a:p>
            <a:pPr marL="282575" lvl="1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01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12925"/>
            <a:ext cx="7583487" cy="4208930"/>
          </a:xfrm>
        </p:spPr>
        <p:txBody>
          <a:bodyPr/>
          <a:lstStyle/>
          <a:p>
            <a:r>
              <a:rPr lang="en-US" dirty="0" smtClean="0"/>
              <a:t>Alignment of Goals…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__________________			________________</a:t>
            </a:r>
          </a:p>
          <a:p>
            <a:pPr marL="0" indent="0">
              <a:buNone/>
            </a:pPr>
            <a:r>
              <a:rPr lang="en-US" dirty="0" smtClean="0"/>
              <a:t>       Client Goal			</a:t>
            </a:r>
            <a:r>
              <a:rPr lang="en-US" dirty="0"/>
              <a:t> </a:t>
            </a:r>
            <a:r>
              <a:rPr lang="en-US" dirty="0" smtClean="0"/>
              <a:t>     Helper’s Goal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the goals are aligned … there will be no resistance!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54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Effective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Have a calm. friendly demeanor</a:t>
            </a:r>
          </a:p>
          <a:p>
            <a:r>
              <a:rPr lang="en-US" dirty="0" smtClean="0"/>
              <a:t>Use active listening </a:t>
            </a:r>
          </a:p>
          <a:p>
            <a:r>
              <a:rPr lang="en-US" dirty="0" smtClean="0"/>
              <a:t>Communicate openly, share information</a:t>
            </a:r>
          </a:p>
          <a:p>
            <a:r>
              <a:rPr lang="en-US" dirty="0" smtClean="0"/>
              <a:t>Find points of agreement</a:t>
            </a:r>
          </a:p>
          <a:p>
            <a:r>
              <a:rPr lang="en-US" dirty="0" smtClean="0"/>
              <a:t>Set/keep effective boundaries</a:t>
            </a:r>
          </a:p>
          <a:p>
            <a:r>
              <a:rPr lang="en-US" dirty="0" smtClean="0"/>
              <a:t>Neither conspire nor collude with families</a:t>
            </a:r>
          </a:p>
          <a:p>
            <a:r>
              <a:rPr lang="en-US" dirty="0"/>
              <a:t>Work to solve problems </a:t>
            </a:r>
            <a:r>
              <a:rPr lang="en-US" dirty="0" smtClean="0"/>
              <a:t>collaboratively</a:t>
            </a:r>
          </a:p>
          <a:p>
            <a:r>
              <a:rPr lang="en-US" dirty="0" smtClean="0"/>
              <a:t>Be patient &amp; persistent, don’t give up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5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 Have A Right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tell you they’re not ready</a:t>
            </a:r>
          </a:p>
          <a:p>
            <a:r>
              <a:rPr lang="en-US" dirty="0" smtClean="0"/>
              <a:t>To lead the conversation</a:t>
            </a:r>
          </a:p>
          <a:p>
            <a:r>
              <a:rPr lang="en-US" dirty="0" smtClean="0"/>
              <a:t>To participate in setting the agenda</a:t>
            </a:r>
          </a:p>
          <a:p>
            <a:r>
              <a:rPr lang="en-US" dirty="0" smtClean="0"/>
              <a:t>To expect you to be unemotional</a:t>
            </a:r>
          </a:p>
          <a:p>
            <a:r>
              <a:rPr lang="en-US" dirty="0" smtClean="0"/>
              <a:t>To be emotional</a:t>
            </a:r>
          </a:p>
          <a:p>
            <a:r>
              <a:rPr lang="en-US" dirty="0" smtClean="0"/>
              <a:t>To expect you to be objective</a:t>
            </a:r>
          </a:p>
          <a:p>
            <a:r>
              <a:rPr lang="en-US" dirty="0" smtClean="0"/>
              <a:t>To be subjective</a:t>
            </a:r>
          </a:p>
          <a:p>
            <a:r>
              <a:rPr lang="en-US" dirty="0" smtClean="0"/>
              <a:t>To be treated with respect (even when they are not respectful to you)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24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thorough Assessment leads to effective change (what needs to change, what is needed for change)</a:t>
            </a:r>
          </a:p>
          <a:p>
            <a:r>
              <a:rPr lang="en-US" dirty="0" smtClean="0"/>
              <a:t>If professionals are too intimidated to confront someone, how must it be for the other family members?</a:t>
            </a:r>
          </a:p>
          <a:p>
            <a:r>
              <a:rPr lang="en-US" dirty="0" smtClean="0"/>
              <a:t>All behavior has meaning &amp; purpose</a:t>
            </a:r>
          </a:p>
          <a:p>
            <a:r>
              <a:rPr lang="en-US" dirty="0" smtClean="0"/>
              <a:t>We only do what works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10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We’re Frustrated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feel inadequate</a:t>
            </a:r>
          </a:p>
          <a:p>
            <a:r>
              <a:rPr lang="en-US" dirty="0" smtClean="0"/>
              <a:t>We hold ourselves responsible</a:t>
            </a:r>
          </a:p>
          <a:p>
            <a:r>
              <a:rPr lang="en-US" dirty="0" smtClean="0"/>
              <a:t>We criticize the client/family</a:t>
            </a:r>
          </a:p>
          <a:p>
            <a:r>
              <a:rPr lang="en-US" dirty="0" smtClean="0"/>
              <a:t>We blame “the system”</a:t>
            </a:r>
          </a:p>
          <a:p>
            <a:r>
              <a:rPr lang="en-US" dirty="0" smtClean="0"/>
              <a:t>We want to give 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31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“Changing the Pattern”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Events Don’t Cause Feelings/Actions …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Do It Yourself Therapy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1900" dirty="0" smtClean="0"/>
              <a:t>Lynn Lott, Riki Intner &amp; Barbara Mendenhall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91250" y="2032000"/>
            <a:ext cx="1846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899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Current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a challenging situation with a family … </a:t>
            </a:r>
          </a:p>
          <a:p>
            <a:pPr marL="0" indent="0">
              <a:buNone/>
            </a:pPr>
            <a:r>
              <a:rPr lang="en-US" dirty="0" smtClean="0"/>
              <a:t>	What was Your Goal? _______________________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were you thinking? ___________________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did you do? ________________________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were you feeling? ____________________</a:t>
            </a:r>
          </a:p>
          <a:p>
            <a:pPr marL="0" indent="0">
              <a:buNone/>
            </a:pPr>
            <a:r>
              <a:rPr lang="en-US" dirty="0" smtClean="0"/>
              <a:t>What is the pattern?</a:t>
            </a:r>
          </a:p>
          <a:p>
            <a:pPr marL="0" indent="0">
              <a:buNone/>
            </a:pPr>
            <a:r>
              <a:rPr lang="en-US" dirty="0" smtClean="0"/>
              <a:t>______________________________________________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47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“All happy families are alike; each unhappy family is unhappy in its own way.”</a:t>
            </a:r>
          </a:p>
          <a:p>
            <a:pPr algn="r"/>
            <a:r>
              <a:rPr lang="en-US" dirty="0" smtClean="0"/>
              <a:t>Leo Tolstoy,</a:t>
            </a:r>
          </a:p>
          <a:p>
            <a:pPr marL="0" indent="0" algn="r">
              <a:buNone/>
            </a:pPr>
            <a:r>
              <a:rPr lang="en-US" u="sng" dirty="0" smtClean="0"/>
              <a:t>Anna Karenina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11524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New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of the same challenging situation with a family …</a:t>
            </a:r>
          </a:p>
          <a:p>
            <a:pPr marL="282575" lvl="1" indent="0">
              <a:buNone/>
            </a:pPr>
            <a:r>
              <a:rPr lang="en-US" dirty="0" smtClean="0"/>
              <a:t>and, using the same goal …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>
              <a:buNone/>
            </a:pPr>
            <a:r>
              <a:rPr lang="en-US" dirty="0" smtClean="0"/>
              <a:t>How would you like to feel? ____________________________</a:t>
            </a:r>
          </a:p>
          <a:p>
            <a:pPr marL="282575" lvl="1" indent="0">
              <a:buNone/>
            </a:pPr>
            <a:r>
              <a:rPr lang="en-US" dirty="0"/>
              <a:t>W</a:t>
            </a:r>
            <a:r>
              <a:rPr lang="en-US" dirty="0" smtClean="0"/>
              <a:t>hat would you be doing (if you felt that way)? _____________________________________________________</a:t>
            </a:r>
          </a:p>
          <a:p>
            <a:pPr marL="282575" lvl="1" indent="0">
              <a:buNone/>
            </a:pPr>
            <a:r>
              <a:rPr lang="en-US" dirty="0" smtClean="0"/>
              <a:t>And what would you be thinking? ________________________</a:t>
            </a:r>
          </a:p>
          <a:p>
            <a:pPr marL="282575" lvl="1" indent="0">
              <a:buNone/>
            </a:pPr>
            <a:endParaRPr lang="en-US" dirty="0"/>
          </a:p>
          <a:p>
            <a:pPr marL="282575" lvl="1" indent="0" algn="ctr">
              <a:buNone/>
            </a:pPr>
            <a:r>
              <a:rPr lang="en-US" sz="2400" dirty="0" smtClean="0"/>
              <a:t>You’ve created a different pattern!!</a:t>
            </a:r>
          </a:p>
          <a:p>
            <a:pPr marL="282575" lvl="1" indent="0" algn="ctr">
              <a:buNone/>
            </a:pPr>
            <a:r>
              <a:rPr lang="en-US" sz="2400" dirty="0" smtClean="0"/>
              <a:t>____________________________________________</a:t>
            </a:r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7042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 order to succeed, you must know what you’re doing, like what you are doing, and believe in what you are doing.”</a:t>
            </a:r>
          </a:p>
          <a:p>
            <a:pPr algn="r"/>
            <a:r>
              <a:rPr lang="en-US" dirty="0" smtClean="0"/>
              <a:t>Will Rogers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92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American Society of Adlerian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65</a:t>
            </a:r>
            <a:r>
              <a:rPr lang="en-US" baseline="30000" dirty="0" smtClean="0"/>
              <a:t>th</a:t>
            </a:r>
            <a:r>
              <a:rPr lang="en-US" dirty="0" smtClean="0"/>
              <a:t> Annual Conference</a:t>
            </a:r>
          </a:p>
          <a:p>
            <a:pPr marL="0" indent="0" algn="ctr">
              <a:buNone/>
            </a:pPr>
            <a:r>
              <a:rPr lang="en-US" dirty="0" smtClean="0"/>
              <a:t>May 17</a:t>
            </a:r>
            <a:r>
              <a:rPr lang="en-US" baseline="30000" dirty="0" smtClean="0"/>
              <a:t>th</a:t>
            </a:r>
            <a:r>
              <a:rPr lang="en-US" dirty="0" smtClean="0"/>
              <a:t> –21</a:t>
            </a:r>
            <a:r>
              <a:rPr lang="en-US" baseline="30000" dirty="0" smtClean="0"/>
              <a:t>st</a:t>
            </a:r>
            <a:r>
              <a:rPr lang="en-US" dirty="0" smtClean="0"/>
              <a:t> – 2017</a:t>
            </a:r>
          </a:p>
          <a:p>
            <a:pPr marL="0" indent="0" algn="ctr">
              <a:buNone/>
            </a:pPr>
            <a:r>
              <a:rPr lang="en-US" dirty="0" smtClean="0"/>
              <a:t>Marriott Pinnacle, Vancouver</a:t>
            </a:r>
            <a:r>
              <a:rPr lang="en-US" smtClean="0"/>
              <a:t>, Canada 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www.adlredadler.org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99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Encouragement Consultant Training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Lynn Lott</a:t>
            </a:r>
          </a:p>
          <a:p>
            <a:pPr marL="0" indent="0" algn="ctr">
              <a:buNone/>
            </a:pPr>
            <a:r>
              <a:rPr lang="en-US" sz="2800" dirty="0" smtClean="0"/>
              <a:t>May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&amp; 10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Adler Graduate School</a:t>
            </a:r>
          </a:p>
          <a:p>
            <a:pPr marL="0" indent="0" algn="ctr">
              <a:buNone/>
            </a:pPr>
            <a:r>
              <a:rPr lang="en-US" sz="2800" dirty="0" smtClean="0"/>
              <a:t>Richfield, MN</a:t>
            </a:r>
          </a:p>
          <a:p>
            <a:pPr marL="0" indent="0" algn="ctr">
              <a:buNone/>
            </a:pPr>
            <a:r>
              <a:rPr lang="en-US" sz="2800" dirty="0">
                <a:hlinkClick r:id="rId2"/>
              </a:rPr>
              <a:t>m</a:t>
            </a:r>
            <a:r>
              <a:rPr lang="en-US" sz="2800" dirty="0" smtClean="0">
                <a:hlinkClick r:id="rId2"/>
              </a:rPr>
              <a:t>ary.jamin.maguire@adlercenter.net</a:t>
            </a: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55361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Social Worker Post-Test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an effective way to eliminate resistance in challenging clients.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 some effective strategies for establishing an working relationship with a challenging client.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can conflict be helpful in a relationship with a client.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role and responsibility of Social Workers in a conflict with a client.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Describe/discuss a technique to reframe a conflicted and/or challenging relationship with a client.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97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Challenging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u="sng" dirty="0" smtClean="0"/>
              <a:t>Are</a:t>
            </a:r>
            <a:r>
              <a:rPr lang="en-US" dirty="0" smtClean="0"/>
              <a:t> The Challenges?</a:t>
            </a:r>
          </a:p>
          <a:p>
            <a:pPr marL="0" indent="0">
              <a:buNone/>
            </a:pPr>
            <a:r>
              <a:rPr lang="en-US" sz="2000" dirty="0" smtClean="0"/>
              <a:t>	Personal/Family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Community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Professional</a:t>
            </a:r>
            <a:r>
              <a:rPr lang="en-US" sz="2000" dirty="0"/>
              <a:t>	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5923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Personal/Family</a:t>
            </a:r>
          </a:p>
          <a:p>
            <a:pPr marL="0" indent="0">
              <a:buNone/>
            </a:pPr>
            <a:r>
              <a:rPr lang="en-US" sz="2000" dirty="0" smtClean="0"/>
              <a:t>	Personality Issues/Mental Health Issues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Violence: Anger/Intimidation/Aggression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Ambivalence/Avoidance/Non-Cooperation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Denial/Minimization of Issues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Physical Health Issues</a:t>
            </a:r>
          </a:p>
          <a:p>
            <a:pPr marL="0" indent="0">
              <a:buNone/>
            </a:pPr>
            <a:r>
              <a:rPr lang="en-US" sz="2000" dirty="0"/>
              <a:t>	Chemical Dependency Issues</a:t>
            </a:r>
          </a:p>
          <a:p>
            <a:pPr marL="0" indent="0">
              <a:buNone/>
            </a:pPr>
            <a:r>
              <a:rPr lang="en-US" sz="2000" dirty="0"/>
              <a:t>	Poverty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43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</a:t>
            </a:r>
          </a:p>
          <a:p>
            <a:pPr marL="577850" lvl="2" indent="0">
              <a:buNone/>
            </a:pPr>
            <a:r>
              <a:rPr lang="en-US" dirty="0" smtClean="0"/>
              <a:t>Lack of Resources</a:t>
            </a:r>
          </a:p>
          <a:p>
            <a:pPr marL="577850" lvl="2" indent="0">
              <a:buNone/>
            </a:pPr>
            <a:r>
              <a:rPr lang="en-US" dirty="0" smtClean="0"/>
              <a:t>Court Involvement</a:t>
            </a:r>
          </a:p>
          <a:p>
            <a:pPr marL="577850" lvl="2" indent="0">
              <a:buNone/>
            </a:pPr>
            <a:r>
              <a:rPr lang="en-US" dirty="0" smtClean="0"/>
              <a:t>Cultural Difference</a:t>
            </a:r>
          </a:p>
          <a:p>
            <a:pPr marL="577850" lvl="2" indent="0">
              <a:buNone/>
            </a:pPr>
            <a:r>
              <a:rPr lang="en-US" dirty="0" smtClean="0"/>
              <a:t>Inequities /Racism/other “isms”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017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</a:t>
            </a:r>
          </a:p>
          <a:p>
            <a:pPr marL="282575" lvl="1" indent="0">
              <a:buNone/>
            </a:pPr>
            <a:r>
              <a:rPr lang="en-US" dirty="0" smtClean="0"/>
              <a:t>	Having too much work (paperwork)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Unclear goals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Unreasonable expectations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Lack of professional resources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Minimal supervision/training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Conflict with co-workers</a:t>
            </a:r>
          </a:p>
          <a:p>
            <a:pPr marL="282575" lvl="1" indent="0">
              <a:buNone/>
            </a:pPr>
            <a:r>
              <a:rPr lang="en-US" dirty="0"/>
              <a:t>	</a:t>
            </a:r>
            <a:r>
              <a:rPr lang="en-US" dirty="0" smtClean="0"/>
              <a:t>Lack of 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46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– What Do We Do Now??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993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Four Agreements”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Don Miguel Ruiz</a:t>
            </a:r>
          </a:p>
          <a:p>
            <a:pPr marL="565150" lvl="2" indent="0">
              <a:buNone/>
            </a:pPr>
            <a:endParaRPr lang="en-US" dirty="0" smtClean="0"/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Be impeccable with your word.</a:t>
            </a:r>
            <a:r>
              <a:rPr lang="en-US" dirty="0"/>
              <a:t>	</a:t>
            </a:r>
            <a:endParaRPr lang="en-US" dirty="0" smtClean="0"/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Don’t take anything personally.</a:t>
            </a:r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Don’t make assumptions.</a:t>
            </a:r>
          </a:p>
          <a:p>
            <a:pPr marL="908050" lvl="2" indent="-342900">
              <a:buFont typeface="+mj-lt"/>
              <a:buAutoNum type="arabicPeriod"/>
            </a:pPr>
            <a:r>
              <a:rPr lang="en-US" dirty="0" smtClean="0"/>
              <a:t>Always do your best.</a:t>
            </a:r>
          </a:p>
          <a:p>
            <a:pPr marL="908050" lvl="2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319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Four Agreements”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Impeccable With Your Word</a:t>
            </a:r>
          </a:p>
          <a:p>
            <a:pPr marL="577850" lvl="2" indent="0">
              <a:buNone/>
            </a:pPr>
            <a:r>
              <a:rPr lang="en-US" dirty="0" smtClean="0"/>
              <a:t>Always be honest with clients – take a risk </a:t>
            </a:r>
          </a:p>
          <a:p>
            <a:pPr marL="577850" lvl="2" indent="0">
              <a:buNone/>
            </a:pPr>
            <a:r>
              <a:rPr lang="en-US" dirty="0" smtClean="0"/>
              <a:t>Be consistent in what you say – to clients, co-workers, the courts</a:t>
            </a:r>
          </a:p>
          <a:p>
            <a:pPr marL="577850" lvl="2" indent="0">
              <a:buNone/>
            </a:pPr>
            <a:r>
              <a:rPr lang="en-US" dirty="0" smtClean="0"/>
              <a:t>Be “Firm &amp; Kind”</a:t>
            </a:r>
          </a:p>
          <a:p>
            <a:pPr marL="577850" lvl="2" indent="0">
              <a:buNone/>
            </a:pPr>
            <a:r>
              <a:rPr lang="en-US" dirty="0" smtClean="0"/>
              <a:t>Notice strengths </a:t>
            </a:r>
            <a:r>
              <a:rPr lang="en-US" u="sng" dirty="0" smtClean="0"/>
              <a:t>and</a:t>
            </a:r>
            <a:r>
              <a:rPr lang="en-US" dirty="0" smtClean="0"/>
              <a:t> challenges</a:t>
            </a:r>
          </a:p>
          <a:p>
            <a:pPr marL="577850" lvl="2" indent="0">
              <a:buNone/>
            </a:pPr>
            <a:r>
              <a:rPr lang="en-US" dirty="0" smtClean="0"/>
              <a:t>Balance encouragement and confrontation</a:t>
            </a:r>
          </a:p>
          <a:p>
            <a:pPr marL="57785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9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159</TotalTime>
  <Words>601</Words>
  <Application>Microsoft Macintosh PowerPoint</Application>
  <PresentationFormat>On-screen Show 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Revolution</vt:lpstr>
      <vt:lpstr>Working With  Challenging Families</vt:lpstr>
      <vt:lpstr>Families</vt:lpstr>
      <vt:lpstr>Challenging Families</vt:lpstr>
      <vt:lpstr>Challenges</vt:lpstr>
      <vt:lpstr>Challenges</vt:lpstr>
      <vt:lpstr>Challenges</vt:lpstr>
      <vt:lpstr>So – What Do We Do Now??</vt:lpstr>
      <vt:lpstr>“The Four Agreements”</vt:lpstr>
      <vt:lpstr>“The Four Agreements”</vt:lpstr>
      <vt:lpstr>“The Four Agreements”</vt:lpstr>
      <vt:lpstr>The Four Agreements</vt:lpstr>
      <vt:lpstr>The Four Agreements</vt:lpstr>
      <vt:lpstr>How To Start??</vt:lpstr>
      <vt:lpstr>Some Effective Approaches</vt:lpstr>
      <vt:lpstr>Clients Have A Right …</vt:lpstr>
      <vt:lpstr>Remember…</vt:lpstr>
      <vt:lpstr>When We’re Frustrated …</vt:lpstr>
      <vt:lpstr>“Changing the Pattern”</vt:lpstr>
      <vt:lpstr>What is the Current Pattern?</vt:lpstr>
      <vt:lpstr>Creating a New Pattern?</vt:lpstr>
      <vt:lpstr>Success</vt:lpstr>
      <vt:lpstr>North American Society of Adlerian Psychology</vt:lpstr>
      <vt:lpstr>Encouragement Consultant Training</vt:lpstr>
      <vt:lpstr>Social Worker Post-Test</vt:lpstr>
    </vt:vector>
  </TitlesOfParts>
  <Company>Adler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 Challenging Families</dc:title>
  <dc:creator>Mary Maguire</dc:creator>
  <cp:lastModifiedBy>Mary Maguire</cp:lastModifiedBy>
  <cp:revision>17</cp:revision>
  <dcterms:created xsi:type="dcterms:W3CDTF">2016-03-08T17:48:09Z</dcterms:created>
  <dcterms:modified xsi:type="dcterms:W3CDTF">2017-05-20T21:35:18Z</dcterms:modified>
</cp:coreProperties>
</file>